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Open Sauce" charset="1" panose="00000500000000000000"/>
      <p:regular r:id="rId28"/>
    </p:embeddedFont>
    <p:embeddedFont>
      <p:font typeface="圓體" charset="1" panose="02000609000000000000"/>
      <p:regular r:id="rId29"/>
    </p:embeddedFont>
    <p:embeddedFont>
      <p:font typeface="王漢宗特黑體" charset="1" panose="02000500000000000000"/>
      <p:regular r:id="rId30"/>
    </p:embeddedFont>
    <p:embeddedFont>
      <p:font typeface="Montserrat Ultra-Bold" charset="1" panose="00000900000000000000"/>
      <p:regular r:id="rId31"/>
    </p:embeddedFont>
    <p:embeddedFont>
      <p:font typeface="Canva Sans 1 Bold" charset="1" panose="020B0803030501040103"/>
      <p:regular r:id="rId32"/>
    </p:embeddedFont>
    <p:embeddedFont>
      <p:font typeface="Open Sauce Bold" charset="1" panose="00000800000000000000"/>
      <p:regular r:id="rId33"/>
    </p:embeddedFont>
    <p:embeddedFont>
      <p:font typeface="Noto Sans T Chinese Bold" charset="1" panose="020B0800000000000000"/>
      <p:regular r:id="rId34"/>
    </p:embeddedFont>
    <p:embeddedFont>
      <p:font typeface="Canva Sans 2 Bold" charset="1" panose="020B0803030501040103"/>
      <p:regular r:id="rId35"/>
    </p:embeddedFont>
    <p:embeddedFont>
      <p:font typeface="Canva Sans 1" charset="1" panose="020B0503030501040103"/>
      <p:regular r:id="rId36"/>
    </p:embeddedFont>
    <p:embeddedFont>
      <p:font typeface="Codec Pro ExtraBold Bold" charset="1" panose="00000900000000000000"/>
      <p:regular r:id="rId37"/>
    </p:embeddedFont>
    <p:embeddedFont>
      <p:font typeface="Noto Sans T Chinese" charset="1" panose="020B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64666" y="1876162"/>
            <a:ext cx="3244782" cy="1273191"/>
            <a:chOff x="0" y="0"/>
            <a:chExt cx="774484" cy="303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4484" cy="303893"/>
            </a:xfrm>
            <a:custGeom>
              <a:avLst/>
              <a:gdLst/>
              <a:ahLst/>
              <a:cxnLst/>
              <a:rect r="r" b="b" t="t" l="l"/>
              <a:pathLst>
                <a:path h="303893" w="774484">
                  <a:moveTo>
                    <a:pt x="42947" y="0"/>
                  </a:moveTo>
                  <a:lnTo>
                    <a:pt x="731537" y="0"/>
                  </a:lnTo>
                  <a:cubicBezTo>
                    <a:pt x="755256" y="0"/>
                    <a:pt x="774484" y="19228"/>
                    <a:pt x="774484" y="42947"/>
                  </a:cubicBezTo>
                  <a:lnTo>
                    <a:pt x="774484" y="260945"/>
                  </a:lnTo>
                  <a:cubicBezTo>
                    <a:pt x="774484" y="272336"/>
                    <a:pt x="769959" y="283260"/>
                    <a:pt x="761905" y="291314"/>
                  </a:cubicBezTo>
                  <a:cubicBezTo>
                    <a:pt x="753851" y="299368"/>
                    <a:pt x="742927" y="303893"/>
                    <a:pt x="731537" y="303893"/>
                  </a:cubicBezTo>
                  <a:lnTo>
                    <a:pt x="42947" y="303893"/>
                  </a:lnTo>
                  <a:cubicBezTo>
                    <a:pt x="31557" y="303893"/>
                    <a:pt x="20633" y="299368"/>
                    <a:pt x="12579" y="291314"/>
                  </a:cubicBezTo>
                  <a:cubicBezTo>
                    <a:pt x="4525" y="283260"/>
                    <a:pt x="0" y="272336"/>
                    <a:pt x="0" y="260945"/>
                  </a:cubicBezTo>
                  <a:lnTo>
                    <a:pt x="0" y="42947"/>
                  </a:lnTo>
                  <a:cubicBezTo>
                    <a:pt x="0" y="31557"/>
                    <a:pt x="4525" y="20633"/>
                    <a:pt x="12579" y="12579"/>
                  </a:cubicBezTo>
                  <a:cubicBezTo>
                    <a:pt x="20633" y="4525"/>
                    <a:pt x="31557" y="0"/>
                    <a:pt x="42947" y="0"/>
                  </a:cubicBez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774484" cy="332468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 spc="23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Presentation 2025/06/28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313428" y="7008733"/>
            <a:ext cx="9661144" cy="7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5"/>
              </a:lnSpc>
            </a:pPr>
            <a:r>
              <a:rPr lang="en-US" sz="4189" spc="209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組員：嚴臨、陳育麒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53022" y="3569893"/>
            <a:ext cx="13731692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52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文字探勘與機器學習之應用：</a:t>
            </a:r>
          </a:p>
          <a:p>
            <a:pPr algn="ctr">
              <a:lnSpc>
                <a:spcPts val="10080"/>
              </a:lnSpc>
            </a:pPr>
            <a:r>
              <a:rPr lang="en-US" sz="7200" spc="252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論壇投資人情緒對台股之影響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48352" y="1028700"/>
            <a:ext cx="13982734" cy="8383204"/>
          </a:xfrm>
          <a:custGeom>
            <a:avLst/>
            <a:gdLst/>
            <a:ahLst/>
            <a:cxnLst/>
            <a:rect r="r" b="b" t="t" l="l"/>
            <a:pathLst>
              <a:path h="8383204" w="13982734">
                <a:moveTo>
                  <a:pt x="0" y="0"/>
                </a:moveTo>
                <a:lnTo>
                  <a:pt x="13982734" y="0"/>
                </a:lnTo>
                <a:lnTo>
                  <a:pt x="13982734" y="8383204"/>
                </a:lnTo>
                <a:lnTo>
                  <a:pt x="0" y="8383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08317"/>
            <a:ext cx="18288000" cy="2044631"/>
            <a:chOff x="0" y="0"/>
            <a:chExt cx="4816593" cy="5385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38504"/>
            </a:xfrm>
            <a:custGeom>
              <a:avLst/>
              <a:gdLst/>
              <a:ahLst/>
              <a:cxnLst/>
              <a:rect r="r" b="b" t="t" l="l"/>
              <a:pathLst>
                <a:path h="5385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59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72949" y="769191"/>
            <a:ext cx="9766586" cy="90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Step3-1：計算分數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3485" y="1981802"/>
            <a:ext cx="16801029" cy="174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2"/>
              </a:lnSpc>
              <a:spcBef>
                <a:spcPct val="0"/>
              </a:spcBef>
            </a:pPr>
            <a:r>
              <a:rPr lang="en-US" sz="3294" spc="3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得到了每個詞與周遭所有詞的距離後，接著便要幫每個新詞定義分數。這一步我們使用的是Inverse distance weighted（IDW）── 使用已知稀疏點集進行多元插值，分配給未知點的值是使用已知點可用值的加權平均值計算。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09661" y="4346277"/>
            <a:ext cx="5255084" cy="5062040"/>
          </a:xfrm>
          <a:custGeom>
            <a:avLst/>
            <a:gdLst/>
            <a:ahLst/>
            <a:cxnLst/>
            <a:rect r="r" b="b" t="t" l="l"/>
            <a:pathLst>
              <a:path h="5062040" w="5255084">
                <a:moveTo>
                  <a:pt x="0" y="0"/>
                </a:moveTo>
                <a:lnTo>
                  <a:pt x="5255085" y="0"/>
                </a:lnTo>
                <a:lnTo>
                  <a:pt x="5255085" y="5062040"/>
                </a:lnTo>
                <a:lnTo>
                  <a:pt x="0" y="506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48018" y="4586654"/>
            <a:ext cx="5736502" cy="55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3" indent="-367026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計算未知點與所有點之</a:t>
            </a:r>
            <a:r>
              <a:rPr lang="en-US" sz="3399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距離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48018" y="5873355"/>
            <a:ext cx="8721052" cy="1661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計算權重:將</a:t>
            </a:r>
            <a:r>
              <a:rPr lang="en-US" sz="3399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距離</a:t>
            </a:r>
            <a:r>
              <a:rPr lang="en-US" sz="3399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轉為</a:t>
            </a:r>
            <a:r>
              <a:rPr lang="en-US" sz="3399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權重</a:t>
            </a:r>
            <a:r>
              <a:rPr lang="en-US" sz="3399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，兩點距離越小，已知點對新點的結果影響就越大，因此權重與距離為反比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76580" y="8018395"/>
            <a:ext cx="8863928" cy="166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計算插值點的值:函數值進行</a:t>
            </a:r>
            <a:r>
              <a:rPr lang="en-US" sz="3399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加權平均</a:t>
            </a:r>
            <a:r>
              <a:rPr lang="en-US" sz="3399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，得到新點的函數值，即為</a:t>
            </a:r>
            <a:r>
              <a:rPr lang="en-US" sz="3399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新詞的分數</a:t>
            </a:r>
          </a:p>
          <a:p>
            <a:pPr algn="l">
              <a:lnSpc>
                <a:spcPts val="44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08317"/>
            <a:ext cx="18288000" cy="2044631"/>
            <a:chOff x="0" y="0"/>
            <a:chExt cx="4816593" cy="5385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38504"/>
            </a:xfrm>
            <a:custGeom>
              <a:avLst/>
              <a:gdLst/>
              <a:ahLst/>
              <a:cxnLst/>
              <a:rect r="r" b="b" t="t" l="l"/>
              <a:pathLst>
                <a:path h="5385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59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9913" y="2487154"/>
            <a:ext cx="17529816" cy="369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4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得到每個單詞的情緒分數後，我們將每日留言中所有單詞情緒分數加總，並且將盤中留言及盤後留言分開計算，在得到每日盤中/盤後分數後，由於每日的留言</a:t>
            </a:r>
          </a:p>
          <a:p>
            <a:pPr algn="l">
              <a:lnSpc>
                <a:spcPts val="5880"/>
              </a:lnSpc>
            </a:pPr>
            <a:r>
              <a:rPr lang="en-US" sz="4200" spc="42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數目</a:t>
            </a:r>
            <a:r>
              <a:rPr lang="en-US" sz="4200" spc="4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、</a:t>
            </a:r>
            <a:r>
              <a:rPr lang="en-US" sz="4200" spc="42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風向</a:t>
            </a:r>
            <a:r>
              <a:rPr lang="en-US" sz="4200" spc="4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、</a:t>
            </a:r>
            <a:r>
              <a:rPr lang="en-US" sz="4200" spc="42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情緒</a:t>
            </a:r>
            <a:r>
              <a:rPr lang="en-US" sz="4200" spc="4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都大不相同，因此為了統一以及方便之後的運算，需進行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spc="4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歸一化(Normalization)，我們使用以下公式，將盤中/盤後每日情緒分數控制於[-1,0]之間，降低單位轉換或是區間對數據的影響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093110" y="6843620"/>
            <a:ext cx="12101779" cy="1902026"/>
          </a:xfrm>
          <a:custGeom>
            <a:avLst/>
            <a:gdLst/>
            <a:ahLst/>
            <a:cxnLst/>
            <a:rect r="r" b="b" t="t" l="l"/>
            <a:pathLst>
              <a:path h="1902026" w="12101779">
                <a:moveTo>
                  <a:pt x="0" y="0"/>
                </a:moveTo>
                <a:lnTo>
                  <a:pt x="12101780" y="0"/>
                </a:lnTo>
                <a:lnTo>
                  <a:pt x="12101780" y="1902026"/>
                </a:lnTo>
                <a:lnTo>
                  <a:pt x="0" y="190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72949" y="769191"/>
            <a:ext cx="10775676" cy="90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Step3-2：歸一化(Normalization)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86735F"/>
          </a:solidFill>
        </p:spPr>
      </p:sp>
      <p:sp>
        <p:nvSpPr>
          <p:cNvPr name="AutoShape 4" id="4"/>
          <p:cNvSpPr/>
          <p:nvPr/>
        </p:nvSpPr>
        <p:spPr>
          <a:xfrm rot="2700000">
            <a:off x="13572122" y="-1194917"/>
            <a:ext cx="7138756" cy="4171276"/>
          </a:xfrm>
          <a:prstGeom prst="rect">
            <a:avLst/>
          </a:prstGeom>
          <a:solidFill>
            <a:srgbClr val="86735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4047839" y="7127807"/>
            <a:ext cx="3217318" cy="1810294"/>
            <a:chOff x="0" y="0"/>
            <a:chExt cx="1173686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3686" cy="660400"/>
            </a:xfrm>
            <a:custGeom>
              <a:avLst/>
              <a:gdLst/>
              <a:ahLst/>
              <a:cxnLst/>
              <a:rect r="r" b="b" t="t" l="l"/>
              <a:pathLst>
                <a:path h="660400" w="1173686">
                  <a:moveTo>
                    <a:pt x="104922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9226" y="0"/>
                  </a:lnTo>
                  <a:cubicBezTo>
                    <a:pt x="1117806" y="0"/>
                    <a:pt x="1173686" y="55880"/>
                    <a:pt x="1173686" y="124460"/>
                  </a:cubicBezTo>
                  <a:lnTo>
                    <a:pt x="1173686" y="535940"/>
                  </a:lnTo>
                  <a:cubicBezTo>
                    <a:pt x="1173686" y="604520"/>
                    <a:pt x="1117806" y="660400"/>
                    <a:pt x="1049226" y="660400"/>
                  </a:cubicBezTo>
                  <a:close/>
                </a:path>
              </a:pathLst>
            </a:custGeom>
            <a:solidFill>
              <a:srgbClr val="DFCEBB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881601" y="4867275"/>
            <a:ext cx="6341407" cy="888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4041" spc="80">
                <a:solidFill>
                  <a:srgbClr val="545454"/>
                </a:solidFill>
                <a:latin typeface="圓體"/>
                <a:ea typeface="圓體"/>
                <a:cs typeface="圓體"/>
                <a:sym typeface="圓體"/>
              </a:rPr>
              <a:t>本章節分為以下四部分：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44419" y="6342061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3C2915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(3)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06899" y="6341995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3C2915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(4)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67660"/>
            <a:ext cx="15512745" cy="1775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82"/>
              </a:lnSpc>
            </a:pPr>
            <a:r>
              <a:rPr lang="en-US" sz="9407" spc="921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預測模型能力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2740" y="7480504"/>
            <a:ext cx="2747516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Support Vector</a:t>
            </a:r>
          </a:p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Machine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785359" y="7151716"/>
            <a:ext cx="3217318" cy="1810294"/>
            <a:chOff x="0" y="0"/>
            <a:chExt cx="1173686" cy="66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3686" cy="660400"/>
            </a:xfrm>
            <a:custGeom>
              <a:avLst/>
              <a:gdLst/>
              <a:ahLst/>
              <a:cxnLst/>
              <a:rect r="r" b="b" t="t" l="l"/>
              <a:pathLst>
                <a:path h="660400" w="1173686">
                  <a:moveTo>
                    <a:pt x="104922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9226" y="0"/>
                  </a:lnTo>
                  <a:cubicBezTo>
                    <a:pt x="1117806" y="0"/>
                    <a:pt x="1173686" y="55880"/>
                    <a:pt x="1173686" y="124460"/>
                  </a:cubicBezTo>
                  <a:lnTo>
                    <a:pt x="1173686" y="535940"/>
                  </a:lnTo>
                  <a:cubicBezTo>
                    <a:pt x="1173686" y="604520"/>
                    <a:pt x="1117806" y="660400"/>
                    <a:pt x="1049226" y="660400"/>
                  </a:cubicBezTo>
                  <a:close/>
                </a:path>
              </a:pathLst>
            </a:custGeom>
            <a:solidFill>
              <a:srgbClr val="DFCEB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405991" y="7127807"/>
            <a:ext cx="3217318" cy="1810294"/>
            <a:chOff x="0" y="0"/>
            <a:chExt cx="1173686" cy="660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3686" cy="660400"/>
            </a:xfrm>
            <a:custGeom>
              <a:avLst/>
              <a:gdLst/>
              <a:ahLst/>
              <a:cxnLst/>
              <a:rect r="r" b="b" t="t" l="l"/>
              <a:pathLst>
                <a:path h="660400" w="1173686">
                  <a:moveTo>
                    <a:pt x="104922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9226" y="0"/>
                  </a:lnTo>
                  <a:cubicBezTo>
                    <a:pt x="1117806" y="0"/>
                    <a:pt x="1173686" y="55880"/>
                    <a:pt x="1173686" y="124460"/>
                  </a:cubicBezTo>
                  <a:lnTo>
                    <a:pt x="1173686" y="535940"/>
                  </a:lnTo>
                  <a:cubicBezTo>
                    <a:pt x="1173686" y="604520"/>
                    <a:pt x="1117806" y="660400"/>
                    <a:pt x="1049226" y="660400"/>
                  </a:cubicBezTo>
                  <a:close/>
                </a:path>
              </a:pathLst>
            </a:custGeom>
            <a:solidFill>
              <a:srgbClr val="DFCEB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00" y="7151716"/>
            <a:ext cx="3217318" cy="1810294"/>
            <a:chOff x="0" y="0"/>
            <a:chExt cx="1173686" cy="660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73686" cy="660400"/>
            </a:xfrm>
            <a:custGeom>
              <a:avLst/>
              <a:gdLst/>
              <a:ahLst/>
              <a:cxnLst/>
              <a:rect r="r" b="b" t="t" l="l"/>
              <a:pathLst>
                <a:path h="660400" w="1173686">
                  <a:moveTo>
                    <a:pt x="104922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9226" y="0"/>
                  </a:lnTo>
                  <a:cubicBezTo>
                    <a:pt x="1117806" y="0"/>
                    <a:pt x="1173686" y="55880"/>
                    <a:pt x="1173686" y="124460"/>
                  </a:cubicBezTo>
                  <a:lnTo>
                    <a:pt x="1173686" y="535940"/>
                  </a:lnTo>
                  <a:cubicBezTo>
                    <a:pt x="1173686" y="604520"/>
                    <a:pt x="1117806" y="660400"/>
                    <a:pt x="1049226" y="660400"/>
                  </a:cubicBezTo>
                  <a:close/>
                </a:path>
              </a:pathLst>
            </a:custGeom>
            <a:solidFill>
              <a:srgbClr val="DFCEBB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565027" y="7480504"/>
            <a:ext cx="16579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Random</a:t>
            </a:r>
          </a:p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Forest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57214" y="7504412"/>
            <a:ext cx="1899345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Logistic</a:t>
            </a:r>
          </a:p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Regression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3574" y="7747300"/>
            <a:ext cx="228555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使用資料說明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57288" y="6342061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3C2915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(2)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7760" y="6342061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3C2915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(1)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73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780063" y="399716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655422" y="1654922"/>
            <a:ext cx="6977156" cy="6977156"/>
          </a:xfrm>
          <a:custGeom>
            <a:avLst/>
            <a:gdLst/>
            <a:ahLst/>
            <a:cxnLst/>
            <a:rect r="r" b="b" t="t" l="l"/>
            <a:pathLst>
              <a:path h="6977156" w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29623" y="4830551"/>
            <a:ext cx="5028754" cy="105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79"/>
              </a:lnSpc>
              <a:spcBef>
                <a:spcPct val="0"/>
              </a:spcBef>
            </a:pPr>
            <a:r>
              <a:rPr lang="en-US" b="true" sz="6599">
                <a:solidFill>
                  <a:srgbClr val="FFFFFF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特徵資料說明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94402" y="3392920"/>
            <a:ext cx="3499197" cy="122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5600" spc="112">
                <a:solidFill>
                  <a:srgbClr val="FFFFFF"/>
                </a:solidFill>
                <a:latin typeface="Canva Sans 1"/>
                <a:ea typeface="Canva Sans 1"/>
                <a:cs typeface="Canva Sans 1"/>
                <a:sym typeface="Canva Sans 1"/>
              </a:rPr>
              <a:t>(1)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608035" y="531887"/>
            <a:ext cx="8730100" cy="104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b="true" sz="5600" spc="548">
                <a:solidFill>
                  <a:srgbClr val="231F20"/>
                </a:solidFill>
                <a:latin typeface="Codec Pro ExtraBold Bold"/>
                <a:ea typeface="Codec Pro ExtraBold Bold"/>
                <a:cs typeface="Codec Pro ExtraBold Bold"/>
                <a:sym typeface="Codec Pro ExtraBold Bold"/>
              </a:rPr>
              <a:t>特徵資料說明-新增資料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68502" y="3912608"/>
            <a:ext cx="14366453" cy="499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   1.  大盤相關波動度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         台灣VIX波動度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   2.  商品 ( return % )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          Gold、Crude Oil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   3.  匯率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          美元兌台幣匯率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   4.  美股四大指數 ( 開、高、低、收、交易量、return % )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          DJI(道瓊)、GSPC(標普)、IXIC(那斯達克)、SOX(費城)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390650" y="-4058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168502" y="2083413"/>
            <a:ext cx="13609165" cy="121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2"/>
              </a:lnSpc>
              <a:spcBef>
                <a:spcPct val="0"/>
              </a:spcBef>
            </a:pPr>
            <a:r>
              <a:rPr lang="en-US" sz="3494" spc="34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除了使用原本的五因子、情緒分數，我們加入了其它我們認為可能會影響到台灣大盤走勢的變數，分別是：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354372" y="514714"/>
            <a:ext cx="11237427" cy="104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b="true" sz="5600" spc="548">
                <a:solidFill>
                  <a:srgbClr val="231F20"/>
                </a:solidFill>
                <a:latin typeface="Codec Pro ExtraBold Bold"/>
                <a:ea typeface="Codec Pro ExtraBold Bold"/>
                <a:cs typeface="Codec Pro ExtraBold Bold"/>
                <a:sym typeface="Codec Pro ExtraBold Bold"/>
              </a:rPr>
              <a:t>特徵資料說明-資料預處理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05247" y="2785839"/>
            <a:ext cx="15482753" cy="666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true">
                <a:solidFill>
                  <a:srgbClr val="231F2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1.   針對美股四大指數，新增 :  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( 1 ).   最高價/開盤價 ( High/Open )</a:t>
            </a:r>
          </a:p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( 2 ).   最低價/開盤價 ( Low/Open )</a:t>
            </a:r>
          </a:p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( 3 ).   最高價/最低價 ( High/Low )</a:t>
            </a:r>
          </a:p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( 4 ).   最高價/收盤價 ( High/Close )</a:t>
            </a:r>
          </a:p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( 5 ).   最低價/收盤價 ( Low/Close )</a:t>
            </a:r>
          </a:p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( 6 ).   交易量與前一天的變化百分比 ( Volume_change )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sz="3499" b="true">
                <a:solidFill>
                  <a:srgbClr val="231F2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2.   針對美元兌台幣匯率、台灣VIX波動、盤中/盤後情緒分數，新增 : </a:t>
            </a:r>
          </a:p>
          <a:p>
            <a:pPr algn="l">
              <a:lnSpc>
                <a:spcPts val="1540"/>
              </a:lnSpc>
            </a:p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與 t 時除以前一天 t-1 時的變動百分比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390650" y="-4058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168502" y="1868773"/>
            <a:ext cx="13609165" cy="59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2"/>
              </a:lnSpc>
              <a:spcBef>
                <a:spcPct val="0"/>
              </a:spcBef>
            </a:pPr>
            <a:r>
              <a:rPr lang="en-US" sz="3494" spc="34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我們將所有資料做了一些處理，讓模型能更好的利用全方面的資料：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90650" y="-4058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88067" y="7853665"/>
            <a:ext cx="8605396" cy="1432194"/>
            <a:chOff x="0" y="0"/>
            <a:chExt cx="2266442" cy="377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6442" cy="377203"/>
            </a:xfrm>
            <a:custGeom>
              <a:avLst/>
              <a:gdLst/>
              <a:ahLst/>
              <a:cxnLst/>
              <a:rect r="r" b="b" t="t" l="l"/>
              <a:pathLst>
                <a:path h="377203" w="2266442">
                  <a:moveTo>
                    <a:pt x="0" y="0"/>
                  </a:moveTo>
                  <a:lnTo>
                    <a:pt x="2266442" y="0"/>
                  </a:lnTo>
                  <a:lnTo>
                    <a:pt x="2266442" y="377203"/>
                  </a:lnTo>
                  <a:lnTo>
                    <a:pt x="0" y="377203"/>
                  </a:lnTo>
                  <a:close/>
                </a:path>
              </a:pathLst>
            </a:custGeom>
            <a:ln w="104775" cap="sq">
              <a:solidFill>
                <a:srgbClr val="1565C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266442" cy="396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354372" y="514714"/>
            <a:ext cx="11237427" cy="104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b="true" sz="5600" spc="548">
                <a:solidFill>
                  <a:srgbClr val="231F20"/>
                </a:solidFill>
                <a:latin typeface="Codec Pro ExtraBold Bold"/>
                <a:ea typeface="Codec Pro ExtraBold Bold"/>
                <a:cs typeface="Codec Pro ExtraBold Bold"/>
                <a:sym typeface="Codec Pro ExtraBold Bold"/>
              </a:rPr>
              <a:t>特徵資料說明-資料預處理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31739" y="2186925"/>
            <a:ext cx="14366453" cy="566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3.   資料normalize：</a:t>
            </a:r>
          </a:p>
          <a:p>
            <a:pPr algn="just">
              <a:lnSpc>
                <a:spcPts val="252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        為了避免不同資料的尺度不同造成差異，我們將所有特徵資料全部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        標準化至 [ -1 , 1 ]的區間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4.   return二元分類化：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       由於我們使用的3個模型都是以分類為主要功能的模型，因此我們將大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       </a:t>
            </a:r>
            <a:r>
              <a:rPr lang="en-US" sz="3500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盤的報酬率return轉成二元分類的形式，若當天return &gt; 0則歸類為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       </a:t>
            </a:r>
            <a:r>
              <a:rPr lang="en-US" sz="3500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1，若當天return &lt; 0 則歸類到0。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586535" y="9666859"/>
            <a:ext cx="5553518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u="none">
                <a:solidFill>
                  <a:srgbClr val="145DA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附錄：所有特徵的資料符號表達形式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66638" y="8203941"/>
            <a:ext cx="11096656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預測目標：大盤在第  </a:t>
            </a:r>
            <a:r>
              <a:rPr lang="en-US" sz="3799" b="true">
                <a:solidFill>
                  <a:srgbClr val="E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t+1  </a:t>
            </a:r>
            <a:r>
              <a:rPr lang="en-US" sz="37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天的漲跌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90650" y="-4058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97394" y="3192956"/>
            <a:ext cx="7655802" cy="5618473"/>
          </a:xfrm>
          <a:custGeom>
            <a:avLst/>
            <a:gdLst/>
            <a:ahLst/>
            <a:cxnLst/>
            <a:rect r="r" b="b" t="t" l="l"/>
            <a:pathLst>
              <a:path h="5618473" w="7655802">
                <a:moveTo>
                  <a:pt x="0" y="0"/>
                </a:moveTo>
                <a:lnTo>
                  <a:pt x="7655802" y="0"/>
                </a:lnTo>
                <a:lnTo>
                  <a:pt x="7655802" y="5618473"/>
                </a:lnTo>
                <a:lnTo>
                  <a:pt x="0" y="5618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87675" y="210359"/>
            <a:ext cx="15359150" cy="109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5799" spc="568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Logistic -特徵挑選-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68739" y="2377075"/>
            <a:ext cx="4713113" cy="58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2"/>
              </a:lnSpc>
              <a:spcBef>
                <a:spcPct val="0"/>
              </a:spcBef>
            </a:pPr>
            <a:r>
              <a:rPr lang="en-US" b="true" sz="3494" spc="34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以10 Fold為例：</a:t>
            </a:r>
          </a:p>
        </p:txBody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0503039" y="2910915"/>
          <a:ext cx="7184220" cy="5824537"/>
        </p:xfrm>
        <a:graphic>
          <a:graphicData uri="http://schemas.openxmlformats.org/drawingml/2006/table">
            <a:tbl>
              <a:tblPr/>
              <a:tblGrid>
                <a:gridCol w="3413026"/>
                <a:gridCol w="3771194"/>
              </a:tblGrid>
              <a:tr h="83207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r>
                        <a:rPr lang="en-US" sz="22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變數排序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</a:tr>
              <a:tr h="83207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142"/>
                        </a:lnSpc>
                        <a:defRPr/>
                      </a:pPr>
                      <a:r>
                        <a:rPr lang="en-US" sz="22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1.SOX_Return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r>
                        <a:rPr lang="en-US" sz="22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7. SOX_Low/Close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07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r>
                        <a:rPr lang="en-US" sz="22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2. IXIC_Low/Open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r>
                        <a:rPr lang="en-US" sz="22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8. DJI_Low/Close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07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r>
                        <a:rPr lang="en-US" sz="22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3. SOX_High/Close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r>
                        <a:rPr lang="en-US" sz="22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8. GSPC_High/Open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07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r>
                        <a:rPr lang="en-US" sz="22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4. Oil_change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r>
                        <a:rPr lang="en-US" sz="22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9. Jeiba_當天盤後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07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r>
                        <a:rPr lang="en-US" sz="22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5. RMW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07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r>
                        <a:rPr lang="en-US" sz="22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6. SOX_High/Low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95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81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90650" y="-4058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626831" y="3132107"/>
          <a:ext cx="5491447" cy="5924550"/>
        </p:xfrm>
        <a:graphic>
          <a:graphicData uri="http://schemas.openxmlformats.org/drawingml/2006/table">
            <a:tbl>
              <a:tblPr/>
              <a:tblGrid>
                <a:gridCol w="1144943"/>
                <a:gridCol w="2220731"/>
                <a:gridCol w="2125773"/>
              </a:tblGrid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</a:tr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</a:tr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8899524" y="2555478"/>
            <a:ext cx="8788967" cy="6702822"/>
          </a:xfrm>
          <a:custGeom>
            <a:avLst/>
            <a:gdLst/>
            <a:ahLst/>
            <a:cxnLst/>
            <a:rect r="r" b="b" t="t" l="l"/>
            <a:pathLst>
              <a:path h="6702822" w="8788967">
                <a:moveTo>
                  <a:pt x="0" y="0"/>
                </a:moveTo>
                <a:lnTo>
                  <a:pt x="8788968" y="0"/>
                </a:lnTo>
                <a:lnTo>
                  <a:pt x="8788968" y="6702822"/>
                </a:lnTo>
                <a:lnTo>
                  <a:pt x="0" y="6702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52875" y="1538168"/>
            <a:ext cx="13832425" cy="59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2"/>
              </a:lnSpc>
              <a:spcBef>
                <a:spcPct val="0"/>
              </a:spcBef>
            </a:pPr>
            <a:r>
              <a:rPr lang="en-US" sz="3494" spc="34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在使用我們要的特徵變數後，以下是模型實測的結果：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87675" y="210359"/>
            <a:ext cx="15359150" cy="109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5799" spc="568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Logistic -模型實測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24824" y="2488803"/>
            <a:ext cx="4295462" cy="59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2"/>
              </a:lnSpc>
              <a:spcBef>
                <a:spcPct val="0"/>
              </a:spcBef>
            </a:pPr>
            <a:r>
              <a:rPr lang="en-US" sz="3494" spc="34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整體準確率：76.596%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4660" y="9639300"/>
            <a:ext cx="686619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u="none">
                <a:solidFill>
                  <a:srgbClr val="145DA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附錄：甚麼是Precision、recall、f1-score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28456" y="9639300"/>
            <a:ext cx="4031088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u="none">
                <a:solidFill>
                  <a:srgbClr val="145DA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附錄：甚麼是ROC曲線?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86735F"/>
          </a:solidFill>
        </p:spPr>
      </p:sp>
      <p:sp>
        <p:nvSpPr>
          <p:cNvPr name="AutoShape 4" id="4"/>
          <p:cNvSpPr/>
          <p:nvPr/>
        </p:nvSpPr>
        <p:spPr>
          <a:xfrm rot="2700000">
            <a:off x="13572122" y="-1194917"/>
            <a:ext cx="7138756" cy="4171276"/>
          </a:xfrm>
          <a:prstGeom prst="rect">
            <a:avLst/>
          </a:prstGeom>
          <a:solidFill>
            <a:srgbClr val="86735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82240" y="7132671"/>
            <a:ext cx="4626722" cy="1810294"/>
            <a:chOff x="0" y="0"/>
            <a:chExt cx="1687841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DFCEB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830639" y="7132671"/>
            <a:ext cx="4626722" cy="1810294"/>
            <a:chOff x="0" y="0"/>
            <a:chExt cx="1687841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DFCEB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579038" y="7132671"/>
            <a:ext cx="4626722" cy="1810294"/>
            <a:chOff x="0" y="0"/>
            <a:chExt cx="1687841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DFCEB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973296" y="4867275"/>
            <a:ext cx="6341407" cy="88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4041" spc="80">
                <a:solidFill>
                  <a:srgbClr val="545454"/>
                </a:solidFill>
                <a:latin typeface="圓體"/>
                <a:ea typeface="圓體"/>
                <a:cs typeface="圓體"/>
                <a:sym typeface="圓體"/>
              </a:rPr>
              <a:t>本章節分為以下三部分：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6003" y="6341995"/>
            <a:ext cx="3499197" cy="6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3C2915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(1)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94402" y="6341995"/>
            <a:ext cx="3499197" cy="6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3C2915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(2)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42800" y="6341995"/>
            <a:ext cx="3499197" cy="6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2941" spc="58">
                <a:solidFill>
                  <a:srgbClr val="3C2915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(3)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4377" y="1586660"/>
            <a:ext cx="15512745" cy="1775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82"/>
              </a:lnSpc>
            </a:pPr>
            <a:r>
              <a:rPr lang="en-US" sz="9407" spc="921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資料：來源與處理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5409" y="7747300"/>
            <a:ext cx="4190422" cy="5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爬蟲方法與情緒資料來源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33057" y="7728263"/>
            <a:ext cx="3821886" cy="5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情緒指數編制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38536" y="7728263"/>
            <a:ext cx="3428587" cy="5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財務資料來源與計算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90650" y="-4058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025005" y="3896772"/>
          <a:ext cx="6657969" cy="5927220"/>
        </p:xfrm>
        <a:graphic>
          <a:graphicData uri="http://schemas.openxmlformats.org/drawingml/2006/table">
            <a:tbl>
              <a:tblPr/>
              <a:tblGrid>
                <a:gridCol w="2128002"/>
                <a:gridCol w="2260715"/>
                <a:gridCol w="2269252"/>
              </a:tblGrid>
              <a:tr h="9874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</a:tr>
              <a:tr h="9874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1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0.83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</a:tr>
              <a:tr h="9874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9441658" y="3260361"/>
            <a:ext cx="8292538" cy="6245426"/>
          </a:xfrm>
          <a:custGeom>
            <a:avLst/>
            <a:gdLst/>
            <a:ahLst/>
            <a:cxnLst/>
            <a:rect r="r" b="b" t="t" l="l"/>
            <a:pathLst>
              <a:path h="6245426" w="8292538">
                <a:moveTo>
                  <a:pt x="0" y="0"/>
                </a:moveTo>
                <a:lnTo>
                  <a:pt x="8292537" y="0"/>
                </a:lnTo>
                <a:lnTo>
                  <a:pt x="8292537" y="6245426"/>
                </a:lnTo>
                <a:lnTo>
                  <a:pt x="0" y="624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87675" y="210359"/>
            <a:ext cx="15359150" cy="109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5799" spc="568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隨機森林-模型實測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42992" y="1441983"/>
            <a:ext cx="13248515" cy="121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2"/>
              </a:lnSpc>
              <a:spcBef>
                <a:spcPct val="0"/>
              </a:spcBef>
            </a:pPr>
            <a:r>
              <a:rPr lang="en-US" sz="3494" spc="34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我們使用做分支樹數量為1250的模型做實測，結合前面forward selection得到的有效變數，得到以下結果：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63856" y="3174636"/>
            <a:ext cx="5118199" cy="72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2"/>
              </a:lnSpc>
              <a:spcBef>
                <a:spcPct val="0"/>
              </a:spcBef>
            </a:pPr>
            <a:r>
              <a:rPr lang="en-US" sz="4194" spc="41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整體準確率：80.189%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90650" y="-4058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473460" y="4205825"/>
          <a:ext cx="6657969" cy="5924550"/>
        </p:xfrm>
        <a:graphic>
          <a:graphicData uri="http://schemas.openxmlformats.org/drawingml/2006/table">
            <a:tbl>
              <a:tblPr/>
              <a:tblGrid>
                <a:gridCol w="2128002"/>
                <a:gridCol w="2260715"/>
                <a:gridCol w="2269252"/>
              </a:tblGrid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</a:tr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FF5"/>
                    </a:solidFill>
                  </a:tcPr>
                </a:tc>
              </a:tr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r>
                        <a:rPr lang="en-US" sz="3044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9656482" y="3569414"/>
            <a:ext cx="7965667" cy="5829866"/>
          </a:xfrm>
          <a:custGeom>
            <a:avLst/>
            <a:gdLst/>
            <a:ahLst/>
            <a:cxnLst/>
            <a:rect r="r" b="b" t="t" l="l"/>
            <a:pathLst>
              <a:path h="5829866" w="7965667">
                <a:moveTo>
                  <a:pt x="0" y="0"/>
                </a:moveTo>
                <a:lnTo>
                  <a:pt x="7965667" y="0"/>
                </a:lnTo>
                <a:lnTo>
                  <a:pt x="7965667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87675" y="210359"/>
            <a:ext cx="15359150" cy="109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5799" spc="568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SVM-模型實測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34966" y="1577498"/>
            <a:ext cx="14464568" cy="59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2"/>
              </a:lnSpc>
              <a:spcBef>
                <a:spcPct val="0"/>
              </a:spcBef>
            </a:pPr>
            <a:r>
              <a:rPr lang="en-US" sz="3494" spc="34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使用前面forward selection得到的有效變數，可以得到以下結果：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67331" y="3483689"/>
            <a:ext cx="4808190" cy="72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2"/>
              </a:lnSpc>
              <a:spcBef>
                <a:spcPct val="0"/>
              </a:spcBef>
            </a:pPr>
            <a:r>
              <a:rPr lang="en-US" sz="4194" spc="41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整體準確率：77.67%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700000">
            <a:off x="-4841017" y="-3218647"/>
            <a:ext cx="7138756" cy="4171276"/>
          </a:xfrm>
          <a:prstGeom prst="rect">
            <a:avLst/>
          </a:prstGeom>
          <a:solidFill>
            <a:srgbClr val="86735F"/>
          </a:solidFill>
        </p:spPr>
      </p:sp>
      <p:sp>
        <p:nvSpPr>
          <p:cNvPr name="Freeform 3" id="3"/>
          <p:cNvSpPr/>
          <p:nvPr/>
        </p:nvSpPr>
        <p:spPr>
          <a:xfrm flipH="false" flipV="false" rot="-5489553">
            <a:off x="6439703" y="3287088"/>
            <a:ext cx="320515" cy="640159"/>
          </a:xfrm>
          <a:custGeom>
            <a:avLst/>
            <a:gdLst/>
            <a:ahLst/>
            <a:cxnLst/>
            <a:rect r="r" b="b" t="t" l="l"/>
            <a:pathLst>
              <a:path h="640159" w="320515">
                <a:moveTo>
                  <a:pt x="0" y="0"/>
                </a:moveTo>
                <a:lnTo>
                  <a:pt x="320515" y="0"/>
                </a:lnTo>
                <a:lnTo>
                  <a:pt x="320515" y="640159"/>
                </a:lnTo>
                <a:lnTo>
                  <a:pt x="0" y="640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54192" t="0" r="-4373180" b="-610297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47292" y="678598"/>
            <a:ext cx="1119341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總結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2463" y="3371952"/>
            <a:ext cx="14983073" cy="431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4457" indent="-377229" lvl="1">
              <a:lnSpc>
                <a:spcPts val="4892"/>
              </a:lnSpc>
              <a:buAutoNum type="arabicPeriod" startAt="1"/>
            </a:pPr>
            <a:r>
              <a:rPr lang="en-US" sz="3494" spc="34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運用 PTT 爬蟲，Jieba 切詞法以及詞嵌入向量等技術後，再透過</a:t>
            </a:r>
            <a:r>
              <a:rPr lang="en-US" sz="3494" spc="34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 PCA 以及反距離加權等方法</a:t>
            </a:r>
            <a:r>
              <a:rPr lang="en-US" sz="3494" spc="34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，我們得到字詞的情緒分數，並以之最後得到每日盤中以及盤後的情緒分數。</a:t>
            </a:r>
          </a:p>
          <a:p>
            <a:pPr algn="just" marL="754457" indent="-377229" lvl="1">
              <a:lnSpc>
                <a:spcPts val="4892"/>
              </a:lnSpc>
              <a:buAutoNum type="arabicPeriod" startAt="1"/>
            </a:pPr>
            <a:r>
              <a:rPr lang="en-US" sz="3494" spc="34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該情緒分數在三種機器學習模型上雖然都不是首要的幾個重要特徵，但是依然是有效特徵之一，同時模型在使用較為嚴格的rolling base測試方法之下，依然可以達到75%以上的準確度，做出有效的預測。</a:t>
            </a:r>
          </a:p>
          <a:p>
            <a:pPr algn="just">
              <a:lnSpc>
                <a:spcPts val="48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700000">
            <a:off x="-4841017" y="-3218647"/>
            <a:ext cx="7138756" cy="4171276"/>
          </a:xfrm>
          <a:prstGeom prst="rect">
            <a:avLst/>
          </a:prstGeom>
          <a:solidFill>
            <a:srgbClr val="86735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026593" y="231424"/>
            <a:ext cx="8234814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資料獲得-網路爬蟲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10796" y="1509362"/>
            <a:ext cx="14107207" cy="121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2"/>
              </a:lnSpc>
              <a:spcBef>
                <a:spcPct val="0"/>
              </a:spcBef>
            </a:pPr>
            <a:r>
              <a:rPr lang="en-US" sz="3494" spc="34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我們利用爬蟲將PTT上面的文章、日期、版友的留言等資訊獲取，而其中，我們實際需要的資料包含：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10796" y="2799016"/>
            <a:ext cx="8005812" cy="109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資料形式：日資料</a:t>
            </a:r>
          </a:p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資料區間：</a:t>
            </a:r>
            <a:r>
              <a:rPr lang="en-US" sz="3200" spc="313">
                <a:solidFill>
                  <a:srgbClr val="231F20"/>
                </a:solidFill>
                <a:latin typeface="圓體"/>
                <a:ea typeface="圓體"/>
                <a:cs typeface="圓體"/>
                <a:sym typeface="圓體"/>
              </a:rPr>
              <a:t>2018/01/02-2023/10/30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48701" y="4202383"/>
            <a:ext cx="6317577" cy="5517537"/>
          </a:xfrm>
          <a:custGeom>
            <a:avLst/>
            <a:gdLst/>
            <a:ahLst/>
            <a:cxnLst/>
            <a:rect r="r" b="b" t="t" l="l"/>
            <a:pathLst>
              <a:path h="5517537" w="6317577">
                <a:moveTo>
                  <a:pt x="0" y="0"/>
                </a:moveTo>
                <a:lnTo>
                  <a:pt x="6317577" y="0"/>
                </a:lnTo>
                <a:lnTo>
                  <a:pt x="6317577" y="5517537"/>
                </a:lnTo>
                <a:lnTo>
                  <a:pt x="0" y="551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11" t="0" r="-67331" b="-964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82776" y="5710389"/>
            <a:ext cx="4535228" cy="2953902"/>
          </a:xfrm>
          <a:custGeom>
            <a:avLst/>
            <a:gdLst/>
            <a:ahLst/>
            <a:cxnLst/>
            <a:rect r="r" b="b" t="t" l="l"/>
            <a:pathLst>
              <a:path h="2953902" w="4535228">
                <a:moveTo>
                  <a:pt x="0" y="0"/>
                </a:moveTo>
                <a:lnTo>
                  <a:pt x="4535227" y="0"/>
                </a:lnTo>
                <a:lnTo>
                  <a:pt x="4535227" y="2953901"/>
                </a:lnTo>
                <a:lnTo>
                  <a:pt x="0" y="2953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353" r="-211759" b="-447296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8985378" y="6961152"/>
            <a:ext cx="2301623" cy="0"/>
          </a:xfrm>
          <a:prstGeom prst="line">
            <a:avLst/>
          </a:prstGeom>
          <a:ln cap="flat" w="133350">
            <a:solidFill>
              <a:srgbClr val="1565C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4626658" y="5209167"/>
            <a:ext cx="705007" cy="559533"/>
            <a:chOff x="0" y="0"/>
            <a:chExt cx="185681" cy="1473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681" cy="147367"/>
            </a:xfrm>
            <a:custGeom>
              <a:avLst/>
              <a:gdLst/>
              <a:ahLst/>
              <a:cxnLst/>
              <a:rect r="r" b="b" t="t" l="l"/>
              <a:pathLst>
                <a:path h="147367" w="185681">
                  <a:moveTo>
                    <a:pt x="0" y="0"/>
                  </a:moveTo>
                  <a:lnTo>
                    <a:pt x="185681" y="0"/>
                  </a:lnTo>
                  <a:lnTo>
                    <a:pt x="185681" y="147367"/>
                  </a:lnTo>
                  <a:lnTo>
                    <a:pt x="0" y="147367"/>
                  </a:lnTo>
                  <a:close/>
                </a:path>
              </a:pathLst>
            </a:custGeom>
            <a:ln w="57150" cap="sq">
              <a:solidFill>
                <a:srgbClr val="E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85681" cy="166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626658" y="6853995"/>
            <a:ext cx="2446306" cy="666689"/>
            <a:chOff x="0" y="0"/>
            <a:chExt cx="644295" cy="1755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4295" cy="175589"/>
            </a:xfrm>
            <a:custGeom>
              <a:avLst/>
              <a:gdLst/>
              <a:ahLst/>
              <a:cxnLst/>
              <a:rect r="r" b="b" t="t" l="l"/>
              <a:pathLst>
                <a:path h="175589" w="644295">
                  <a:moveTo>
                    <a:pt x="0" y="0"/>
                  </a:moveTo>
                  <a:lnTo>
                    <a:pt x="644295" y="0"/>
                  </a:lnTo>
                  <a:lnTo>
                    <a:pt x="644295" y="175589"/>
                  </a:lnTo>
                  <a:lnTo>
                    <a:pt x="0" y="175589"/>
                  </a:lnTo>
                  <a:close/>
                </a:path>
              </a:pathLst>
            </a:custGeom>
            <a:ln w="57150" cap="sq">
              <a:solidFill>
                <a:srgbClr val="E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644295" cy="194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626658" y="8629385"/>
            <a:ext cx="4160817" cy="666689"/>
            <a:chOff x="0" y="0"/>
            <a:chExt cx="1095853" cy="1755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95853" cy="175589"/>
            </a:xfrm>
            <a:custGeom>
              <a:avLst/>
              <a:gdLst/>
              <a:ahLst/>
              <a:cxnLst/>
              <a:rect r="r" b="b" t="t" l="l"/>
              <a:pathLst>
                <a:path h="175589" w="1095853">
                  <a:moveTo>
                    <a:pt x="0" y="0"/>
                  </a:moveTo>
                  <a:lnTo>
                    <a:pt x="1095853" y="0"/>
                  </a:lnTo>
                  <a:lnTo>
                    <a:pt x="1095853" y="175589"/>
                  </a:lnTo>
                  <a:lnTo>
                    <a:pt x="0" y="175589"/>
                  </a:lnTo>
                  <a:close/>
                </a:path>
              </a:pathLst>
            </a:custGeom>
            <a:ln w="57150" cap="sq">
              <a:solidFill>
                <a:srgbClr val="E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095853" cy="194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7237" y="4049389"/>
            <a:ext cx="3353350" cy="1966746"/>
            <a:chOff x="0" y="0"/>
            <a:chExt cx="1046652" cy="613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6652" cy="613863"/>
            </a:xfrm>
            <a:custGeom>
              <a:avLst/>
              <a:gdLst/>
              <a:ahLst/>
              <a:cxnLst/>
              <a:rect r="r" b="b" t="t" l="l"/>
              <a:pathLst>
                <a:path h="613863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572306"/>
                  </a:lnTo>
                  <a:cubicBezTo>
                    <a:pt x="1046652" y="595258"/>
                    <a:pt x="1028046" y="613863"/>
                    <a:pt x="1005095" y="613863"/>
                  </a:cubicBezTo>
                  <a:lnTo>
                    <a:pt x="41557" y="613863"/>
                  </a:lnTo>
                  <a:cubicBezTo>
                    <a:pt x="18606" y="613863"/>
                    <a:pt x="0" y="595258"/>
                    <a:pt x="0" y="572306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ln w="38100" cap="sq">
              <a:solidFill>
                <a:srgbClr val="3C2915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46652" cy="661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997128"/>
            <a:ext cx="18288000" cy="2044631"/>
            <a:chOff x="0" y="0"/>
            <a:chExt cx="4816593" cy="5385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38504"/>
            </a:xfrm>
            <a:custGeom>
              <a:avLst/>
              <a:gdLst/>
              <a:ahLst/>
              <a:cxnLst/>
              <a:rect r="r" b="b" t="t" l="l"/>
              <a:pathLst>
                <a:path h="5385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59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72949" y="769191"/>
            <a:ext cx="9766586" cy="90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Step1：尋找合適的情緒辭典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4679" y="2158026"/>
            <a:ext cx="16801029" cy="116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2"/>
              </a:lnSpc>
              <a:spcBef>
                <a:spcPct val="0"/>
              </a:spcBef>
            </a:pPr>
            <a:r>
              <a:rPr lang="en-US" sz="3294" spc="3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在製作模型之前，我們先查詢現今網路上是否有適合用於「中文」情緒分析之字辭典，最終找到了中研院製作的CSentiPackage，套件中包含多個可以用於中文情感語意分析研究的工具，例如：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689724" y="3885636"/>
            <a:ext cx="1782567" cy="523404"/>
            <a:chOff x="0" y="0"/>
            <a:chExt cx="405394" cy="1190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b="true" sz="2294" spc="22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75151" y="4064105"/>
            <a:ext cx="3353350" cy="1952029"/>
            <a:chOff x="0" y="0"/>
            <a:chExt cx="1046652" cy="6092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6652" cy="609270"/>
            </a:xfrm>
            <a:custGeom>
              <a:avLst/>
              <a:gdLst/>
              <a:ahLst/>
              <a:cxnLst/>
              <a:rect r="r" b="b" t="t" l="l"/>
              <a:pathLst>
                <a:path h="609270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567713"/>
                  </a:lnTo>
                  <a:cubicBezTo>
                    <a:pt x="1046652" y="578735"/>
                    <a:pt x="1042274" y="589305"/>
                    <a:pt x="1034480" y="597098"/>
                  </a:cubicBezTo>
                  <a:cubicBezTo>
                    <a:pt x="1026687" y="604892"/>
                    <a:pt x="1016117" y="609270"/>
                    <a:pt x="1005095" y="609270"/>
                  </a:cubicBezTo>
                  <a:lnTo>
                    <a:pt x="41557" y="609270"/>
                  </a:lnTo>
                  <a:cubicBezTo>
                    <a:pt x="18606" y="609270"/>
                    <a:pt x="0" y="590664"/>
                    <a:pt x="0" y="567713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ln w="38100" cap="sq">
              <a:solidFill>
                <a:srgbClr val="3C2915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46652" cy="656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767638" y="3900352"/>
            <a:ext cx="1782567" cy="523404"/>
            <a:chOff x="0" y="0"/>
            <a:chExt cx="405394" cy="1190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b="true" sz="2294" spc="22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685543" y="4047816"/>
            <a:ext cx="3353350" cy="1968318"/>
            <a:chOff x="0" y="0"/>
            <a:chExt cx="1046652" cy="6143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46652" cy="614354"/>
            </a:xfrm>
            <a:custGeom>
              <a:avLst/>
              <a:gdLst/>
              <a:ahLst/>
              <a:cxnLst/>
              <a:rect r="r" b="b" t="t" l="l"/>
              <a:pathLst>
                <a:path h="614354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572797"/>
                  </a:lnTo>
                  <a:cubicBezTo>
                    <a:pt x="1046652" y="595749"/>
                    <a:pt x="1028046" y="614354"/>
                    <a:pt x="1005095" y="614354"/>
                  </a:cubicBezTo>
                  <a:lnTo>
                    <a:pt x="41557" y="614354"/>
                  </a:lnTo>
                  <a:cubicBezTo>
                    <a:pt x="30535" y="614354"/>
                    <a:pt x="19965" y="609976"/>
                    <a:pt x="12172" y="602182"/>
                  </a:cubicBezTo>
                  <a:cubicBezTo>
                    <a:pt x="4378" y="594389"/>
                    <a:pt x="0" y="583819"/>
                    <a:pt x="0" y="572797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ln w="38100" cap="sq">
              <a:solidFill>
                <a:srgbClr val="3C291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046652" cy="661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340313" y="3884063"/>
            <a:ext cx="1782567" cy="523404"/>
            <a:chOff x="0" y="0"/>
            <a:chExt cx="405394" cy="1190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b="true" sz="2294" spc="22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03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191685" y="6589463"/>
            <a:ext cx="3353350" cy="1922143"/>
            <a:chOff x="0" y="0"/>
            <a:chExt cx="1046652" cy="59994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46652" cy="599942"/>
            </a:xfrm>
            <a:custGeom>
              <a:avLst/>
              <a:gdLst/>
              <a:ahLst/>
              <a:cxnLst/>
              <a:rect r="r" b="b" t="t" l="l"/>
              <a:pathLst>
                <a:path h="599942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558385"/>
                  </a:lnTo>
                  <a:cubicBezTo>
                    <a:pt x="1046652" y="581336"/>
                    <a:pt x="1028046" y="599942"/>
                    <a:pt x="1005095" y="599942"/>
                  </a:cubicBezTo>
                  <a:lnTo>
                    <a:pt x="41557" y="599942"/>
                  </a:lnTo>
                  <a:cubicBezTo>
                    <a:pt x="30535" y="599942"/>
                    <a:pt x="19965" y="595563"/>
                    <a:pt x="12172" y="587770"/>
                  </a:cubicBezTo>
                  <a:cubicBezTo>
                    <a:pt x="4378" y="579977"/>
                    <a:pt x="0" y="569407"/>
                    <a:pt x="0" y="558385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ln w="38100" cap="sq">
              <a:solidFill>
                <a:srgbClr val="3C291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046652" cy="647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884172" y="6425709"/>
            <a:ext cx="1782567" cy="523404"/>
            <a:chOff x="0" y="0"/>
            <a:chExt cx="405394" cy="1190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b="true" sz="2294" spc="22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04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958618" y="6589463"/>
            <a:ext cx="3353350" cy="1933274"/>
            <a:chOff x="0" y="0"/>
            <a:chExt cx="1046652" cy="60341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46652" cy="603416"/>
            </a:xfrm>
            <a:custGeom>
              <a:avLst/>
              <a:gdLst/>
              <a:ahLst/>
              <a:cxnLst/>
              <a:rect r="r" b="b" t="t" l="l"/>
              <a:pathLst>
                <a:path h="603416" w="1046652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561859"/>
                  </a:lnTo>
                  <a:cubicBezTo>
                    <a:pt x="1046652" y="572881"/>
                    <a:pt x="1042274" y="583451"/>
                    <a:pt x="1034480" y="591244"/>
                  </a:cubicBezTo>
                  <a:cubicBezTo>
                    <a:pt x="1026687" y="599038"/>
                    <a:pt x="1016117" y="603416"/>
                    <a:pt x="1005095" y="603416"/>
                  </a:cubicBezTo>
                  <a:lnTo>
                    <a:pt x="41557" y="603416"/>
                  </a:lnTo>
                  <a:cubicBezTo>
                    <a:pt x="18606" y="603416"/>
                    <a:pt x="0" y="584811"/>
                    <a:pt x="0" y="561859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ln w="38100" cap="sq">
              <a:solidFill>
                <a:srgbClr val="3C2915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046652" cy="651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651105" y="6425709"/>
            <a:ext cx="1782567" cy="523404"/>
            <a:chOff x="0" y="0"/>
            <a:chExt cx="405394" cy="11903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b="true" sz="2294" spc="22">
                  <a:solidFill>
                    <a:srgbClr val="FFFFFF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05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207732" y="6863388"/>
            <a:ext cx="2855122" cy="1464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4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深度社群立場分析模型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433672" y="4669575"/>
            <a:ext cx="3857091" cy="7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4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中文意見樹庫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545034" y="4669575"/>
            <a:ext cx="2356894" cy="7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4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構詞詞典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402560" y="4669575"/>
            <a:ext cx="2356894" cy="7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4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中文意見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597008" y="6863388"/>
            <a:ext cx="2356894" cy="1464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4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意見挖掘計分工具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93334" y="298359"/>
            <a:ext cx="9781054" cy="969028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971456" y="998806"/>
            <a:ext cx="8960594" cy="8289388"/>
          </a:xfrm>
          <a:custGeom>
            <a:avLst/>
            <a:gdLst/>
            <a:ahLst/>
            <a:cxnLst/>
            <a:rect r="r" b="b" t="t" l="l"/>
            <a:pathLst>
              <a:path h="8289388" w="8960594">
                <a:moveTo>
                  <a:pt x="0" y="0"/>
                </a:moveTo>
                <a:lnTo>
                  <a:pt x="8960594" y="0"/>
                </a:lnTo>
                <a:lnTo>
                  <a:pt x="8960594" y="8289388"/>
                </a:lnTo>
                <a:lnTo>
                  <a:pt x="0" y="8289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00055" y="3068369"/>
          <a:ext cx="7844976" cy="6219825"/>
        </p:xfrm>
        <a:graphic>
          <a:graphicData uri="http://schemas.openxmlformats.org/drawingml/2006/table">
            <a:tbl>
              <a:tblPr/>
              <a:tblGrid>
                <a:gridCol w="1987268"/>
                <a:gridCol w="5857707"/>
              </a:tblGrid>
              <a:tr h="1025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2"/>
                        </a:lnSpc>
                        <a:defRPr/>
                      </a:pPr>
                      <a:r>
                        <a:rPr lang="en-US" sz="22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E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the CopeOpi numerical sentiment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2"/>
                        </a:lnSpc>
                        <a:defRPr/>
                      </a:pPr>
                      <a:r>
                        <a:rPr lang="en-US" sz="22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E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the number of positive annotations</a:t>
                      </a:r>
                      <a:r>
                        <a:rPr lang="en-US" sz="18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2"/>
                        </a:lnSpc>
                        <a:defRPr/>
                      </a:pPr>
                      <a:r>
                        <a:rPr lang="en-US" sz="22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Neu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E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the number of neutral annotations</a:t>
                      </a:r>
                      <a:r>
                        <a:rPr lang="en-US" sz="18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2"/>
                        </a:lnSpc>
                        <a:defRPr/>
                      </a:pPr>
                      <a:r>
                        <a:rPr lang="en-US" sz="22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Neg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E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the number of negative annotations</a:t>
                      </a:r>
                      <a:r>
                        <a:rPr lang="en-US" sz="18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2"/>
                        </a:lnSpc>
                        <a:defRPr/>
                      </a:pPr>
                      <a:r>
                        <a:rPr lang="en-US" sz="22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E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non-opinionated annotations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5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2"/>
                        </a:lnSpc>
                        <a:defRPr/>
                      </a:pPr>
                      <a:r>
                        <a:rPr lang="en-US" sz="22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E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not-a-word annotations (which is collected from real online segmented data)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509806" y="998806"/>
            <a:ext cx="622547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3C2915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ANTUSD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0055" y="2370408"/>
            <a:ext cx="6225474" cy="49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C2915"/>
                </a:solidFill>
                <a:latin typeface="圓體"/>
                <a:ea typeface="圓體"/>
                <a:cs typeface="圓體"/>
                <a:sym typeface="圓體"/>
              </a:rPr>
              <a:t>各欄位解釋如下：</a:t>
            </a:r>
          </a:p>
        </p:txBody>
      </p:sp>
      <p:sp>
        <p:nvSpPr>
          <p:cNvPr name="AutoShape 7" id="7"/>
          <p:cNvSpPr/>
          <p:nvPr/>
        </p:nvSpPr>
        <p:spPr>
          <a:xfrm rot="2700000">
            <a:off x="-4841017" y="-3218647"/>
            <a:ext cx="7138756" cy="4171276"/>
          </a:xfrm>
          <a:prstGeom prst="rect">
            <a:avLst/>
          </a:prstGeom>
          <a:solidFill>
            <a:srgbClr val="86735F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2949" y="3237855"/>
            <a:ext cx="10623737" cy="5863844"/>
          </a:xfrm>
          <a:custGeom>
            <a:avLst/>
            <a:gdLst/>
            <a:ahLst/>
            <a:cxnLst/>
            <a:rect r="r" b="b" t="t" l="l"/>
            <a:pathLst>
              <a:path h="5863844" w="10623737">
                <a:moveTo>
                  <a:pt x="0" y="0"/>
                </a:moveTo>
                <a:lnTo>
                  <a:pt x="10623737" y="0"/>
                </a:lnTo>
                <a:lnTo>
                  <a:pt x="10623737" y="5863844"/>
                </a:lnTo>
                <a:lnTo>
                  <a:pt x="0" y="5863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72949" y="769191"/>
            <a:ext cx="9766586" cy="90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Step2：編制專屬的情緒詞庫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3485" y="2031952"/>
            <a:ext cx="16801029" cy="232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2"/>
              </a:lnSpc>
            </a:pPr>
            <a:r>
              <a:rPr lang="en-US" sz="3294" spc="3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由於PTT屬於網路論壇，因此具有</a:t>
            </a:r>
            <a:r>
              <a:rPr lang="en-US" sz="3294" spc="32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許多不存在於ANTUSD中的「鄉民用語」，為了讓情緒分析更準確，我們需要擴充辭典，並將PTT的"鄉民用語"也賦予情緒分數，完成這項工作需經過以下幾個步驟：</a:t>
            </a:r>
          </a:p>
          <a:p>
            <a:pPr algn="ctr">
              <a:lnSpc>
                <a:spcPts val="4612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408317"/>
            <a:ext cx="18288000" cy="2044631"/>
            <a:chOff x="0" y="0"/>
            <a:chExt cx="4816593" cy="5385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38504"/>
            </a:xfrm>
            <a:custGeom>
              <a:avLst/>
              <a:gdLst/>
              <a:ahLst/>
              <a:cxnLst/>
              <a:rect r="r" b="b" t="t" l="l"/>
              <a:pathLst>
                <a:path h="5385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59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98485" y="3691964"/>
            <a:ext cx="15572654" cy="1451536"/>
          </a:xfrm>
          <a:custGeom>
            <a:avLst/>
            <a:gdLst/>
            <a:ahLst/>
            <a:cxnLst/>
            <a:rect r="r" b="b" t="t" l="l"/>
            <a:pathLst>
              <a:path h="1451536" w="15572654">
                <a:moveTo>
                  <a:pt x="0" y="0"/>
                </a:moveTo>
                <a:lnTo>
                  <a:pt x="15572655" y="0"/>
                </a:lnTo>
                <a:lnTo>
                  <a:pt x="15572655" y="1451536"/>
                </a:lnTo>
                <a:lnTo>
                  <a:pt x="0" y="145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569" y="5476875"/>
            <a:ext cx="16118487" cy="888921"/>
          </a:xfrm>
          <a:custGeom>
            <a:avLst/>
            <a:gdLst/>
            <a:ahLst/>
            <a:cxnLst/>
            <a:rect r="r" b="b" t="t" l="l"/>
            <a:pathLst>
              <a:path h="888921" w="16118487">
                <a:moveTo>
                  <a:pt x="0" y="0"/>
                </a:moveTo>
                <a:lnTo>
                  <a:pt x="16118487" y="0"/>
                </a:lnTo>
                <a:lnTo>
                  <a:pt x="16118487" y="888921"/>
                </a:lnTo>
                <a:lnTo>
                  <a:pt x="0" y="888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3" r="0" b="-326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98485" y="6973132"/>
            <a:ext cx="15572654" cy="1361867"/>
          </a:xfrm>
          <a:custGeom>
            <a:avLst/>
            <a:gdLst/>
            <a:ahLst/>
            <a:cxnLst/>
            <a:rect r="r" b="b" t="t" l="l"/>
            <a:pathLst>
              <a:path h="1361867" w="15572654">
                <a:moveTo>
                  <a:pt x="0" y="0"/>
                </a:moveTo>
                <a:lnTo>
                  <a:pt x="15572655" y="0"/>
                </a:lnTo>
                <a:lnTo>
                  <a:pt x="15572655" y="1361867"/>
                </a:lnTo>
                <a:lnTo>
                  <a:pt x="0" y="136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050" y="280172"/>
            <a:ext cx="4752043" cy="8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4800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Step2-1：斷詞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8485" y="1878470"/>
            <a:ext cx="15637702" cy="136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本專題中的斷詞是指將PTT的留言斷成一個個詞，以讓字典判斷其分數，</a:t>
            </a:r>
          </a:p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此步驟利用「</a:t>
            </a:r>
            <a:r>
              <a:rPr lang="en-US" sz="4200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jieba斷詞</a:t>
            </a:r>
            <a:r>
              <a:rPr lang="en-US" sz="42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」工具執行，並將所有留言分別斷詞後儲存。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76806" y="8894709"/>
            <a:ext cx="10450628" cy="68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[   ]內是一則留言，"   "內則是一個個斷好的詞。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69873" y="1734683"/>
            <a:ext cx="14096490" cy="6402535"/>
          </a:xfrm>
          <a:custGeom>
            <a:avLst/>
            <a:gdLst/>
            <a:ahLst/>
            <a:cxnLst/>
            <a:rect r="r" b="b" t="t" l="l"/>
            <a:pathLst>
              <a:path h="6402535" w="14096490">
                <a:moveTo>
                  <a:pt x="0" y="0"/>
                </a:moveTo>
                <a:lnTo>
                  <a:pt x="14096490" y="0"/>
                </a:lnTo>
                <a:lnTo>
                  <a:pt x="14096490" y="6402535"/>
                </a:lnTo>
                <a:lnTo>
                  <a:pt x="0" y="6402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1983" y="280172"/>
            <a:ext cx="6925209" cy="8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4800">
                <a:solidFill>
                  <a:srgbClr val="3C2915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Step2-2: Word 2 Vec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91183" y="8551578"/>
            <a:ext cx="15253869" cy="136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將</a:t>
            </a:r>
            <a:r>
              <a:rPr lang="en-US" sz="4200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單詞</a:t>
            </a:r>
            <a:r>
              <a:rPr lang="en-US" sz="42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轉變成</a:t>
            </a:r>
            <a:r>
              <a:rPr lang="en-US" sz="4200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詞向量</a:t>
            </a:r>
            <a:r>
              <a:rPr lang="en-US" sz="42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，藉由詞與詞之間的</a:t>
            </a:r>
            <a:r>
              <a:rPr lang="en-US" sz="4200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距離</a:t>
            </a:r>
            <a:r>
              <a:rPr lang="en-US" sz="42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來判斷哪些詞屬性或意思相近，將「詞」本身的資訊進行</a:t>
            </a:r>
            <a:r>
              <a:rPr lang="en-US" sz="4200">
                <a:solidFill>
                  <a:srgbClr val="E00000"/>
                </a:solidFill>
                <a:latin typeface="圓體"/>
                <a:ea typeface="圓體"/>
                <a:cs typeface="圓體"/>
                <a:sym typeface="圓體"/>
              </a:rPr>
              <a:t>數值化</a:t>
            </a:r>
            <a:r>
              <a:rPr lang="en-US" sz="4200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8673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43376" y="1028700"/>
            <a:ext cx="14266485" cy="7798136"/>
          </a:xfrm>
          <a:custGeom>
            <a:avLst/>
            <a:gdLst/>
            <a:ahLst/>
            <a:cxnLst/>
            <a:rect r="r" b="b" t="t" l="l"/>
            <a:pathLst>
              <a:path h="7798136" w="14266485">
                <a:moveTo>
                  <a:pt x="0" y="0"/>
                </a:moveTo>
                <a:lnTo>
                  <a:pt x="14266485" y="0"/>
                </a:lnTo>
                <a:lnTo>
                  <a:pt x="14266485" y="7798136"/>
                </a:lnTo>
                <a:lnTo>
                  <a:pt x="0" y="779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DAGro9bRIIs</dc:identifier>
  <dcterms:modified xsi:type="dcterms:W3CDTF">2011-08-01T06:04:30Z</dcterms:modified>
  <cp:revision>1</cp:revision>
  <dc:title>Introduction 的複本</dc:title>
</cp:coreProperties>
</file>